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7" r:id="rId2"/>
    <p:sldId id="360" r:id="rId3"/>
    <p:sldId id="540" r:id="rId4"/>
    <p:sldId id="554" r:id="rId5"/>
    <p:sldId id="559" r:id="rId6"/>
    <p:sldId id="580" r:id="rId7"/>
    <p:sldId id="594" r:id="rId8"/>
    <p:sldId id="595" r:id="rId9"/>
    <p:sldId id="596" r:id="rId10"/>
    <p:sldId id="593" r:id="rId11"/>
    <p:sldId id="591" r:id="rId12"/>
    <p:sldId id="592" r:id="rId13"/>
    <p:sldId id="590" r:id="rId14"/>
    <p:sldId id="581" r:id="rId15"/>
    <p:sldId id="582" r:id="rId16"/>
    <p:sldId id="586" r:id="rId17"/>
    <p:sldId id="589" r:id="rId18"/>
    <p:sldId id="579" r:id="rId19"/>
    <p:sldId id="588" r:id="rId20"/>
    <p:sldId id="583" r:id="rId21"/>
    <p:sldId id="563" r:id="rId22"/>
    <p:sldId id="577" r:id="rId23"/>
    <p:sldId id="562" r:id="rId24"/>
    <p:sldId id="576" r:id="rId25"/>
    <p:sldId id="564" r:id="rId26"/>
    <p:sldId id="565" r:id="rId27"/>
    <p:sldId id="567" r:id="rId28"/>
    <p:sldId id="569" r:id="rId29"/>
    <p:sldId id="571" r:id="rId30"/>
    <p:sldId id="573" r:id="rId31"/>
    <p:sldId id="572" r:id="rId32"/>
    <p:sldId id="574" r:id="rId33"/>
    <p:sldId id="578" r:id="rId34"/>
    <p:sldId id="345" r:id="rId3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000000"/>
    <a:srgbClr val="00B0F0"/>
    <a:srgbClr val="08F630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174" d="100"/>
          <a:sy n="174" d="100"/>
        </p:scale>
        <p:origin x="2316" y="14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11/30/2022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7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0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87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ABA97F-00B3-1DC4-534D-8A1C7830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609" y="1440298"/>
            <a:ext cx="56959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/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b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	… L1 Regularization</a:t>
                </a:r>
                <a:b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L2 Regularization</a:t>
                </a:r>
                <a:b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𝛾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F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Ortho Regularization</a:t>
                </a:r>
                <a:endParaRPr lang="de-DE" sz="14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blipFill>
                <a:blip r:embed="rId3"/>
                <a:stretch>
                  <a:fillRect l="-909" t="-229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94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/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b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	… L1 Regularization</a:t>
                </a:r>
                <a:b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L2 Regularization</a:t>
                </a:r>
                <a:b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𝛾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F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Ortho Regularization</a:t>
                </a:r>
                <a:endParaRPr lang="de-DE" sz="14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blipFill>
                <a:blip r:embed="rId2"/>
                <a:stretch>
                  <a:fillRect l="-909" t="-229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5CF4719E-E753-0D47-7629-195AD3F0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43" y="325496"/>
            <a:ext cx="4542174" cy="31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614D65-6D1E-E6F4-8092-7A2B11B9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43" y="3394960"/>
            <a:ext cx="4542174" cy="31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4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Gifs </a:t>
            </a:r>
            <a:r>
              <a:rPr lang="en-US" dirty="0" err="1"/>
              <a:t>Hyperparamters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5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L1 (l1_ratio=1) vs. L2 (l1_ratio=0)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385DA3-64D6-7748-59E2-5ACD42269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3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54AA20-EA5A-A737-FCE2-078AB737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3" y="1098000"/>
            <a:ext cx="95999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0A9A5F-C321-38E9-265E-3AB74271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3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6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L1+L2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2BE1DB-F51A-4591-B48E-28AD4B818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B0C6C31-468A-CD51-4E1A-CEA1FB77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5" y="1055941"/>
            <a:ext cx="9670099" cy="58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5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 + L1+L2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6A5787-21B2-B9A6-A8F2-06B04DAF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2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Plots Hyperparameters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681EBC-5028-DA98-B186-49F1119C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90" y="2167815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C1CDA74-295B-5871-FB87-7B3BE09E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15" y="2172241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23DA07-6D2D-3E61-04E9-92A7F8F47356}"/>
              </a:ext>
            </a:extLst>
          </p:cNvPr>
          <p:cNvSpPr txBox="1"/>
          <p:nvPr/>
        </p:nvSpPr>
        <p:spPr>
          <a:xfrm>
            <a:off x="7857217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6988079-58F9-CEF3-0C81-FE0A17C2F627}"/>
              </a:ext>
            </a:extLst>
          </p:cNvPr>
          <p:cNvSpPr txBox="1"/>
          <p:nvPr/>
        </p:nvSpPr>
        <p:spPr>
          <a:xfrm>
            <a:off x="2592404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B9C3D42-33CA-49B3-D7A5-2D5D61034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9" b="51455"/>
          <a:stretch/>
        </p:blipFill>
        <p:spPr>
          <a:xfrm rot="16200000">
            <a:off x="3606982" y="2178654"/>
            <a:ext cx="2280788" cy="22591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E9F68E-B9C2-1E5F-4A7A-555E78E61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5" b="50673"/>
          <a:stretch/>
        </p:blipFill>
        <p:spPr>
          <a:xfrm rot="16200000">
            <a:off x="8755414" y="2151967"/>
            <a:ext cx="2372343" cy="2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DD14C-0EBF-588A-F7D3-53EACB1E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239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00C3CE-1982-C6C3-61FD-305F3A96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5" y="23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1B24CE-21A3-86EF-50A5-141B432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4561476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27AE62-C6C3-FDC3-D729-A671D9AF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5012028" y="2349000"/>
            <a:ext cx="29056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CED28D9-CE86-F252-F1E7-B0B9DF12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" y="1963780"/>
            <a:ext cx="42386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6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=1)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much faster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A93F9C4-40CD-B301-F48E-36E9C5722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61" y="2322079"/>
            <a:ext cx="4328276" cy="4328276"/>
          </a:xfrm>
          <a:prstGeom prst="rect">
            <a:avLst/>
          </a:prstGeom>
        </p:spPr>
      </p:pic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2B3579CD-2D8F-BCDF-BA28-375BCA2D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49" y="2362283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2876963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7637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=3)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faster (due to stopping criterion)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9BC031-EEF6-CF43-AC17-7415408AE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6" y="2280651"/>
            <a:ext cx="4561301" cy="45613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8E19EF-2332-1FF5-C92F-AF9071EEB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93" y="2280651"/>
            <a:ext cx="4655690" cy="46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9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None, L1, L1+L2, L2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9D4411-7117-2632-64EE-A6A2BE562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7" y="2105637"/>
            <a:ext cx="4752363" cy="4752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383664" y="18163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</a:t>
            </a:r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F36CA9-7C94-B6AD-41CA-CF5E26FD1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2141123"/>
            <a:ext cx="4752363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0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048105" y="1806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L2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76419-8E2E-105F-62A7-0849B8E42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2185652"/>
            <a:ext cx="4672348" cy="4672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8031A2-81C9-E5EA-4C07-37ED5B0DC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98" y="2147469"/>
            <a:ext cx="4710531" cy="4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“both”, “transformation”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 H values get smaller and smaller, does not converge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C02AE-CA2F-1FA0-4370-8EF1059A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23" y="136524"/>
            <a:ext cx="3346757" cy="22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3234FF-857E-2678-6D6C-55823F519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1" y="2228251"/>
            <a:ext cx="4658139" cy="46581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59F662-3667-B24B-C5BB-7993E5BD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70" y="2199861"/>
            <a:ext cx="4658139" cy="46581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2E21326-052C-16D8-BE62-B8C7AA779DF6}"/>
              </a:ext>
            </a:extLst>
          </p:cNvPr>
          <p:cNvSpPr txBox="1"/>
          <p:nvPr/>
        </p:nvSpPr>
        <p:spPr>
          <a:xfrm>
            <a:off x="2054178" y="195519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A2A230-835B-C6C9-7006-829965ED6A43}"/>
              </a:ext>
            </a:extLst>
          </p:cNvPr>
          <p:cNvSpPr txBox="1"/>
          <p:nvPr/>
        </p:nvSpPr>
        <p:spPr>
          <a:xfrm>
            <a:off x="7090521" y="18763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 on H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81327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192" name="Picture 24">
            <a:extLst>
              <a:ext uri="{FF2B5EF4-FFF2-40B4-BE49-F238E27FC236}">
                <a16:creationId xmlns:a16="http://schemas.microsoft.com/office/drawing/2014/main" id="{586486FF-2632-77BA-17E5-EAAF29D5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268609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1C62E484-0728-6BDD-3A58-5DCFCD8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4428609"/>
            <a:ext cx="324410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DA6B6AC0-F27C-FAF2-5A2E-29E3CA14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35435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E29F4D4E-D30E-EB5B-D3D1-08995E67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256975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4DF83AB8-C835-C66E-407C-8A8BC221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69800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4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6015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22CD4A-C97C-741A-FD42-DC0F64F5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59" y="1652979"/>
            <a:ext cx="8618220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4B821-EDB2-1F84-C3FC-964E09BD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19" y="2475433"/>
            <a:ext cx="4320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28F475-C770-72BE-E1B1-9FC3419EA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35" y="2505250"/>
            <a:ext cx="432000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874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 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DCFF66-DAD1-FB84-700B-0BACCF7F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5" y="2474152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C81AD2-E367-8E6F-4FFD-DFB4F721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4" y="4698000"/>
            <a:ext cx="32564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2F28D08-768D-0BE9-A52D-D590325B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349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6ECC15D-DB53-BDBB-FE9F-2538D305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88" y="4558443"/>
            <a:ext cx="2921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FC64AE2-3184-BC78-8216-3D3D8B31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9844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3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2.5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A4A85F-A52F-4626-E512-34B1D43DD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3" y="2502854"/>
            <a:ext cx="4320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8D6FE0-9C07-B5F4-B106-88B0B1CCC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26" y="2538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5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16754-56FF-1FB7-77A8-221A3F127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/>
          <a:stretch/>
        </p:blipFill>
        <p:spPr bwMode="auto">
          <a:xfrm>
            <a:off x="1010338" y="1107038"/>
            <a:ext cx="3600000" cy="25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C0DE4-FEBB-009F-D6A0-A8A429C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3563530"/>
            <a:ext cx="3600000" cy="25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FBD325-DA1F-7D9D-4779-A78DA5C1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71" y="3563530"/>
            <a:ext cx="3600000" cy="24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6AD23E-055A-ACA9-F8D6-317C9F3D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1100052"/>
            <a:ext cx="3600000" cy="25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7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8E69-E6B2-E56E-2423-76AD5AD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sensitivity analysis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94388-EBFF-0766-2682-CC51722C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600060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Values to vary:</a:t>
            </a:r>
          </a:p>
          <a:p>
            <a:pPr lvl="1"/>
            <a:r>
              <a:rPr lang="en-US" sz="2000" dirty="0"/>
              <a:t>Initialization: 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</a:t>
            </a:r>
            <a:r>
              <a:rPr lang="en-US" sz="1800" dirty="0"/>
              <a:t>': Nonnegative Double Singular Value Decomposition (NNDSVD)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nndsvda</a:t>
            </a:r>
            <a:r>
              <a:rPr lang="en-US" sz="1800" dirty="0"/>
              <a:t>': NNDSVD with zeros filled with the average of X</a:t>
            </a:r>
          </a:p>
          <a:p>
            <a:pPr lvl="1"/>
            <a:r>
              <a:rPr lang="en-US" sz="2000" dirty="0"/>
              <a:t>Regularization:</a:t>
            </a:r>
          </a:p>
          <a:p>
            <a:pPr lvl="2"/>
            <a:r>
              <a:rPr lang="en-US" sz="1800" dirty="0"/>
              <a:t>None, L1, L1+L2, L2</a:t>
            </a:r>
          </a:p>
          <a:p>
            <a:pPr lvl="2"/>
            <a:r>
              <a:rPr lang="en-US" sz="1800" dirty="0"/>
              <a:t>On Transformation (H), and Components + Transformation (W + H)</a:t>
            </a:r>
          </a:p>
          <a:p>
            <a:pPr lvl="2"/>
            <a:r>
              <a:rPr lang="en-US" sz="1800" dirty="0"/>
              <a:t>Weight</a:t>
            </a:r>
          </a:p>
          <a:p>
            <a:pPr lvl="2"/>
            <a:r>
              <a:rPr lang="en-US" sz="1800" dirty="0"/>
              <a:t>Orthogonal Loss</a:t>
            </a:r>
          </a:p>
          <a:p>
            <a:pPr lvl="1"/>
            <a:r>
              <a:rPr lang="en-US" sz="2067" dirty="0"/>
              <a:t>Shuffle: True, False</a:t>
            </a:r>
          </a:p>
          <a:p>
            <a:pPr lvl="1"/>
            <a:endParaRPr lang="en-US" sz="2067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6A9C-3E8B-81F0-F345-E03254FE6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AECCFC-B1BF-D71E-ECDA-F0E99A481D5B}"/>
              </a:ext>
            </a:extLst>
          </p:cNvPr>
          <p:cNvSpPr txBox="1"/>
          <p:nvPr/>
        </p:nvSpPr>
        <p:spPr>
          <a:xfrm>
            <a:off x="959771" y="6446032"/>
            <a:ext cx="6121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*SVD based initialization: A head start for nonnegative matrix factorization</a:t>
            </a:r>
            <a:endParaRPr lang="de-AT" sz="1200" dirty="0"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B682D4-42AB-B7CF-A6BD-6B2BFEF3A7B5}"/>
              </a:ext>
            </a:extLst>
          </p:cNvPr>
          <p:cNvGrpSpPr/>
          <p:nvPr/>
        </p:nvGrpSpPr>
        <p:grpSpPr>
          <a:xfrm>
            <a:off x="6610205" y="2127333"/>
            <a:ext cx="5438245" cy="940445"/>
            <a:chOff x="6610205" y="1938868"/>
            <a:chExt cx="5438245" cy="9404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5607F74-143C-E2F8-27C9-20268FFB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87"/>
            <a:stretch/>
          </p:blipFill>
          <p:spPr>
            <a:xfrm>
              <a:off x="6610205" y="1938868"/>
              <a:ext cx="5438245" cy="940444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16B785-04BA-F1CF-E06F-F8A53F62A0F2}"/>
                </a:ext>
              </a:extLst>
            </p:cNvPr>
            <p:cNvSpPr/>
            <p:nvPr/>
          </p:nvSpPr>
          <p:spPr>
            <a:xfrm>
              <a:off x="10117332" y="2671641"/>
              <a:ext cx="1546503" cy="20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80068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Merge Components and retrain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Merge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F808740-408B-E875-45DF-ACFEBBFF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936"/>
            <a:ext cx="5348139" cy="447284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07BA8AA-41C2-26D0-DB89-8A21B40F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07" y="1283818"/>
            <a:ext cx="7084017" cy="447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8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Retrain components with merged </a:t>
            </a:r>
            <a:r>
              <a:rPr lang="en-US" sz="3600" dirty="0" err="1"/>
              <a:t>init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F808740-408B-E875-45DF-ACFEBBFF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6" y="1173936"/>
            <a:ext cx="5348139" cy="44728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F96C0-B529-F085-EB86-19211D1D8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02" y="1345753"/>
            <a:ext cx="6823712" cy="43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2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Retrain not merged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F808740-408B-E875-45DF-ACFEBBFF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239"/>
            <a:ext cx="5348139" cy="44728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56CBFC3-5CBB-C65A-17D4-ACF21D6F6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5"/>
          <a:stretch/>
        </p:blipFill>
        <p:spPr>
          <a:xfrm>
            <a:off x="5103443" y="1179961"/>
            <a:ext cx="7065108" cy="44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1714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Breitbild</PresentationFormat>
  <Paragraphs>148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Optima</vt:lpstr>
      <vt:lpstr>CERNcobrandi16-9</vt:lpstr>
      <vt:lpstr>PowerPoint-Präsentation</vt:lpstr>
      <vt:lpstr>Analysis of FPAs in the LHC RB circuit</vt:lpstr>
      <vt:lpstr>Non-Negative Matrix Factorization</vt:lpstr>
      <vt:lpstr>NMF vs. VQ vs. PCA</vt:lpstr>
      <vt:lpstr>NMF sensitivity analysis</vt:lpstr>
      <vt:lpstr>Merge Components and retrain</vt:lpstr>
      <vt:lpstr>Merge components</vt:lpstr>
      <vt:lpstr>Retrain components with merged init</vt:lpstr>
      <vt:lpstr>Retrain not merged components</vt:lpstr>
      <vt:lpstr>Regularization</vt:lpstr>
      <vt:lpstr>Regularization</vt:lpstr>
      <vt:lpstr>Regularization</vt:lpstr>
      <vt:lpstr>Gifs Hyperparamters</vt:lpstr>
      <vt:lpstr>Regularization: L1 (l1_ratio=1) vs. L2 (l1_ratio=0) </vt:lpstr>
      <vt:lpstr>Regularization: L1 Weight </vt:lpstr>
      <vt:lpstr>Regularization: L2 Weight </vt:lpstr>
      <vt:lpstr>Regularization: L1+L2 Weight </vt:lpstr>
      <vt:lpstr>Regularization: Orthogonal Loss</vt:lpstr>
      <vt:lpstr>Regularization: Orthogonal Loss + L1+L2</vt:lpstr>
      <vt:lpstr>Plots Hyperparameters</vt:lpstr>
      <vt:lpstr>'nndsvd vs 'nndsvda'</vt:lpstr>
      <vt:lpstr>'nndsvd vs 'nndsvda'</vt:lpstr>
      <vt:lpstr>'nndsvd vs 'nndsvda'</vt:lpstr>
      <vt:lpstr>'nndsvd vs 'nndsvda'</vt:lpstr>
      <vt:lpstr>Regularization: None, L1, L1+L2, L2</vt:lpstr>
      <vt:lpstr>Regularization: None, L1, L1+L2, L2</vt:lpstr>
      <vt:lpstr>Regularization: None, L1, L1+L2, L2</vt:lpstr>
      <vt:lpstr>Regularization: “both”, “transformation”</vt:lpstr>
      <vt:lpstr>Weight &amp; Shuffling</vt:lpstr>
      <vt:lpstr>Weight &amp; Shuffling</vt:lpstr>
      <vt:lpstr>Weight &amp; Shuffling</vt:lpstr>
      <vt:lpstr>Weight &amp; Shuffling</vt:lpstr>
      <vt:lpstr>Orthogonal Loss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1355</cp:revision>
  <cp:lastPrinted>2020-05-13T09:15:16Z</cp:lastPrinted>
  <dcterms:created xsi:type="dcterms:W3CDTF">2019-07-26T06:24:56Z</dcterms:created>
  <dcterms:modified xsi:type="dcterms:W3CDTF">2022-11-30T16:34:52Z</dcterms:modified>
</cp:coreProperties>
</file>